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6858000" cy="9144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136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7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8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8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8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7E42B62-C3C8-47CD-B0BD-84B8A0F7A4D0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789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9775" y="746125"/>
            <a:ext cx="2795588" cy="3727450"/>
          </a:xfrm>
          <a:prstGeom prst="rect">
            <a:avLst/>
          </a:prstGeom>
        </p:spPr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81480" y="4722840"/>
            <a:ext cx="5451480" cy="44733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3860280" y="9443520"/>
            <a:ext cx="295236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332B4C7-4393-49BF-9CEF-767F80BC2E56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ru-RU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47744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3080" y="5285520"/>
            <a:ext cx="147744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3080" y="52855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100160" y="52855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42760" y="21337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342440" y="21337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3080" y="52855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842760" y="52855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342440" y="52855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1477440" cy="6033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47744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480" cy="7061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343080" y="52855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1477440" cy="6033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1100160" y="52855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343080" y="5285520"/>
            <a:ext cx="147744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47744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343080" y="5285520"/>
            <a:ext cx="147744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343080" y="52855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1100160" y="52855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842760" y="21337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342440" y="21337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343080" y="52855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842760" y="52855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body"/>
          </p:nvPr>
        </p:nvSpPr>
        <p:spPr>
          <a:xfrm>
            <a:off x="1342440" y="5285520"/>
            <a:ext cx="47556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47744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480" cy="7061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3080" y="52855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100160" y="52855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3080" y="190080"/>
            <a:ext cx="617148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100160" y="2133720"/>
            <a:ext cx="72072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3080" y="5285520"/>
            <a:ext cx="1477440" cy="28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480" cy="1523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480" cy="1523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47744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1895040" y="2133720"/>
            <a:ext cx="1477440" cy="6033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14440" y="2483640"/>
            <a:ext cx="5828760" cy="237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Times New Roman"/>
              </a:rPr>
              <a:t>Порядок подключения </a:t>
            </a:r>
            <a:r>
              <a:rPr lang="ru-RU" sz="2800" b="0" strike="noStrike" spc="-1">
                <a:solidFill>
                  <a:srgbClr val="000000"/>
                </a:solidFill>
                <a:latin typeface="Times New Roman"/>
              </a:rPr>
              <a:t>(технологического присоединения)</a:t>
            </a:r>
            <a:r>
              <a:t/>
            </a:r>
            <a:br/>
            <a:r>
              <a:rPr lang="ru-RU" sz="2800" b="1" strike="noStrike" spc="-1">
                <a:solidFill>
                  <a:srgbClr val="000000"/>
                </a:solidFill>
                <a:latin typeface="Times New Roman"/>
              </a:rPr>
              <a:t>к тепловым сетям </a:t>
            </a:r>
            <a:r>
              <a:t/>
            </a:r>
            <a:br/>
            <a:r>
              <a:rPr lang="ru-RU" sz="2800" b="1" strike="noStrike" spc="-1">
                <a:solidFill>
                  <a:srgbClr val="000000"/>
                </a:solidFill>
                <a:latin typeface="Times New Roman"/>
              </a:rPr>
              <a:t>ООО «Теплоэнерго»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1028880" y="8028360"/>
            <a:ext cx="4799880" cy="57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ru-RU" sz="2000" b="0" strike="noStrike" spc="-1">
                <a:solidFill>
                  <a:srgbClr val="8B8B8B"/>
                </a:solidFill>
                <a:latin typeface="Times New Roman"/>
              </a:rPr>
              <a:t>г. Октябрьский</a:t>
            </a:r>
            <a:endParaRPr lang="ru-RU" sz="2000" b="0" strike="noStrike" spc="-1">
              <a:latin typeface="Arial"/>
            </a:endParaRPr>
          </a:p>
        </p:txBody>
      </p:sp>
      <p:pic>
        <p:nvPicPr>
          <p:cNvPr id="85" name="Рисунок 4"/>
          <p:cNvPicPr/>
          <p:nvPr/>
        </p:nvPicPr>
        <p:blipFill>
          <a:blip r:embed="rId3"/>
          <a:stretch/>
        </p:blipFill>
        <p:spPr>
          <a:xfrm>
            <a:off x="4941000" y="349920"/>
            <a:ext cx="1871640" cy="1355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2160" y="1080000"/>
            <a:ext cx="6171480" cy="640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lnSpcReduction="10000"/>
          </a:bodyPr>
          <a:lstStyle/>
          <a:p>
            <a:pPr algn="ctr">
              <a:lnSpc>
                <a:spcPct val="100000"/>
              </a:lnSpc>
              <a:spcBef>
                <a:spcPts val="439"/>
              </a:spcBef>
            </a:pPr>
            <a:r>
              <a:rPr lang="ru-RU" sz="28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В соответствии с законодательством РФ </a:t>
            </a:r>
            <a:r>
              <a:rPr lang="ru-RU" sz="2800" b="1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порядок подключения </a:t>
            </a:r>
            <a:r>
              <a:rPr lang="ru-RU" sz="28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(технологического присоединения) к тепловым сетям возможен </a:t>
            </a:r>
            <a:r>
              <a:t/>
            </a:r>
            <a:br/>
            <a:r>
              <a:rPr lang="ru-RU" sz="28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согласно </a:t>
            </a:r>
            <a:r>
              <a:rPr lang="ru-RU" sz="2800" b="1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Постановления Правительства РФ №787 от 05.07.2018г.</a:t>
            </a:r>
            <a:r>
              <a:t/>
            </a:r>
            <a:br/>
            <a:r>
              <a:rPr lang="ru-RU" sz="28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«О подключении (технологическом присоединении) к системам теплоснабжения, недискриминационном доступе к услугам в сфере теплоснабжения, изменении и признании утратившими силу некоторых актов Правительства РФ»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188640" y="323640"/>
            <a:ext cx="640800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Порядок подключения (технологического присоединения) к тепловым сетям в соответствии с ПП РФ №787 от 05.07.2018 г.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404640" y="1691640"/>
            <a:ext cx="1583280" cy="15818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Заявка на заключение договора о подключении к тепловым сетям ООО «Теплоэнерго»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216000" y="3394080"/>
            <a:ext cx="1007280" cy="6375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Не более  </a:t>
            </a:r>
            <a:r>
              <a:rPr lang="ru-RU" sz="1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5 </a:t>
            </a:r>
            <a:r>
              <a:rPr lang="ru-RU" sz="1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рабочих дней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90" name="CustomShape 4"/>
          <p:cNvSpPr/>
          <p:nvPr/>
        </p:nvSpPr>
        <p:spPr>
          <a:xfrm>
            <a:off x="1196640" y="3292200"/>
            <a:ext cx="360" cy="84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5"/>
          <p:cNvSpPr/>
          <p:nvPr/>
        </p:nvSpPr>
        <p:spPr>
          <a:xfrm>
            <a:off x="404640" y="4140000"/>
            <a:ext cx="1583280" cy="1155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Подготовка договора о подключении и условий подключения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92" name="CustomShape 6"/>
          <p:cNvSpPr/>
          <p:nvPr/>
        </p:nvSpPr>
        <p:spPr>
          <a:xfrm>
            <a:off x="404640" y="6372360"/>
            <a:ext cx="1583280" cy="15818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Исполнение сторонами договора о подключении объекта к системе теплоснабжения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93" name="CustomShape 7"/>
          <p:cNvSpPr/>
          <p:nvPr/>
        </p:nvSpPr>
        <p:spPr>
          <a:xfrm>
            <a:off x="1989000" y="7172280"/>
            <a:ext cx="386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8"/>
          <p:cNvSpPr/>
          <p:nvPr/>
        </p:nvSpPr>
        <p:spPr>
          <a:xfrm>
            <a:off x="2385000" y="5914440"/>
            <a:ext cx="1943640" cy="222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Получение Заявителем разрешения на допуск в эксплуатацию теплоэнергетических установок от  Западно-Уральского управления Ростехнадзора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95" name="CustomShape 9"/>
          <p:cNvSpPr/>
          <p:nvPr/>
        </p:nvSpPr>
        <p:spPr>
          <a:xfrm>
            <a:off x="4329000" y="6812280"/>
            <a:ext cx="503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10"/>
          <p:cNvSpPr/>
          <p:nvPr/>
        </p:nvSpPr>
        <p:spPr>
          <a:xfrm>
            <a:off x="4833360" y="6011640"/>
            <a:ext cx="1610280" cy="11548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Заключение договора теплоснабжения, подача тепловой энергии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97" name="Line 11"/>
          <p:cNvSpPr/>
          <p:nvPr/>
        </p:nvSpPr>
        <p:spPr>
          <a:xfrm>
            <a:off x="1988640" y="1979640"/>
            <a:ext cx="459360" cy="360"/>
          </a:xfrm>
          <a:prstGeom prst="line">
            <a:avLst/>
          </a:prstGeom>
          <a:ln>
            <a:solidFill>
              <a:schemeClr val="tx1"/>
            </a:solidFill>
            <a:custDash>
              <a:ds d="600000" sp="5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12"/>
          <p:cNvSpPr/>
          <p:nvPr/>
        </p:nvSpPr>
        <p:spPr>
          <a:xfrm>
            <a:off x="2448000" y="1584000"/>
            <a:ext cx="1871640" cy="729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Документы прилагаемые к заявке, отражены далее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99" name="Line 13"/>
          <p:cNvSpPr/>
          <p:nvPr/>
        </p:nvSpPr>
        <p:spPr>
          <a:xfrm>
            <a:off x="1988640" y="4724640"/>
            <a:ext cx="360000" cy="36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Line 14"/>
          <p:cNvSpPr/>
          <p:nvPr/>
        </p:nvSpPr>
        <p:spPr>
          <a:xfrm flipV="1">
            <a:off x="2348640" y="4104000"/>
            <a:ext cx="360" cy="62064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15"/>
          <p:cNvSpPr/>
          <p:nvPr/>
        </p:nvSpPr>
        <p:spPr>
          <a:xfrm>
            <a:off x="2348640" y="4104000"/>
            <a:ext cx="359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16"/>
          <p:cNvSpPr/>
          <p:nvPr/>
        </p:nvSpPr>
        <p:spPr>
          <a:xfrm flipH="1">
            <a:off x="4544280" y="4896000"/>
            <a:ext cx="8640" cy="370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custDash>
              <a:ds d="600000" sp="500000"/>
            </a:custDash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17"/>
          <p:cNvSpPr/>
          <p:nvPr/>
        </p:nvSpPr>
        <p:spPr>
          <a:xfrm>
            <a:off x="2664000" y="3344040"/>
            <a:ext cx="3671640" cy="1551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подготовка условий подключения и согласование их в необходимых случаях с организациями, владеющими на праве собственности или ином законном основании смежными тепловыми сетями – </a:t>
            </a:r>
            <a:r>
              <a:rPr lang="ru-RU" sz="1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10 </a:t>
            </a:r>
            <a:r>
              <a:rPr lang="ru-RU" sz="1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дней (к системе ГВС — </a:t>
            </a:r>
            <a:r>
              <a:rPr lang="ru-RU" sz="1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10 </a:t>
            </a:r>
            <a:r>
              <a:rPr lang="ru-RU" sz="1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дней) (Предоставить  выданные технические условия подключения в течение </a:t>
            </a:r>
            <a:r>
              <a:rPr lang="ru-RU" sz="1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5 </a:t>
            </a:r>
            <a:r>
              <a:rPr lang="ru-RU" sz="1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рабочих дней в уполномоченный орган для подготовки ГПЗУ)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104" name="CustomShape 18"/>
          <p:cNvSpPr/>
          <p:nvPr/>
        </p:nvSpPr>
        <p:spPr>
          <a:xfrm>
            <a:off x="2736000" y="5268600"/>
            <a:ext cx="3671640" cy="516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разработка проектной документации в соответствии с условиями подключения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05" name="CustomShape 19"/>
          <p:cNvSpPr/>
          <p:nvPr/>
        </p:nvSpPr>
        <p:spPr>
          <a:xfrm>
            <a:off x="1196640" y="5309640"/>
            <a:ext cx="360" cy="106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20"/>
          <p:cNvSpPr/>
          <p:nvPr/>
        </p:nvSpPr>
        <p:spPr>
          <a:xfrm>
            <a:off x="4464000" y="1440000"/>
            <a:ext cx="2231640" cy="1794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При отсутствии источника теплоснабжения или трубопроводов вблизи с объектом кап. строительства — отказ в выдаче технических условий и заключении договора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07" name="Line 21"/>
          <p:cNvSpPr/>
          <p:nvPr/>
        </p:nvSpPr>
        <p:spPr>
          <a:xfrm>
            <a:off x="1988280" y="2952000"/>
            <a:ext cx="2475720" cy="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CustomShape 22"/>
          <p:cNvSpPr/>
          <p:nvPr/>
        </p:nvSpPr>
        <p:spPr>
          <a:xfrm>
            <a:off x="4536000" y="7488000"/>
            <a:ext cx="2114280" cy="14734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3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Выдача заявителю акта о подключении (технологическом присоединении) к системе теплоснабжения и ГВС (не более </a:t>
            </a:r>
            <a:r>
              <a:rPr lang="ru-RU" sz="1300" b="1" spc="-1" dirty="0">
                <a:solidFill>
                  <a:srgbClr val="000000"/>
                </a:solidFill>
                <a:latin typeface="Times New Roman"/>
                <a:ea typeface="DejaVu Sans"/>
              </a:rPr>
              <a:t>5</a:t>
            </a:r>
            <a:r>
              <a:rPr lang="ru-RU" sz="13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3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рабочих дней)</a:t>
            </a:r>
            <a:endParaRPr lang="ru-RU" sz="1300" b="0" strike="noStrike" spc="-1" dirty="0">
              <a:latin typeface="Arial"/>
            </a:endParaRPr>
          </a:p>
        </p:txBody>
      </p:sp>
      <p:sp>
        <p:nvSpPr>
          <p:cNvPr id="109" name="CustomShape 23"/>
          <p:cNvSpPr/>
          <p:nvPr/>
        </p:nvSpPr>
        <p:spPr>
          <a:xfrm>
            <a:off x="5472000" y="7164000"/>
            <a:ext cx="360" cy="395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188640" y="467640"/>
            <a:ext cx="6480000" cy="36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CustomShape 2"/>
          <p:cNvSpPr/>
          <p:nvPr/>
        </p:nvSpPr>
        <p:spPr>
          <a:xfrm>
            <a:off x="188640" y="225000"/>
            <a:ext cx="6480000" cy="782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Содержание заявки на заключение договора о подключении к тепловым сетям ООО «Теплоэнерго» в соответствии с ПП РФ №787 от 05.07.2018 г.</a:t>
            </a:r>
            <a:endParaRPr lang="ru-RU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 </a:t>
            </a: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соответствии с пунктом 25 и 26 ПП РФ №307 от 16.04.2012 г. заявка должна содержать следующие сведения: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а) реквизиты заявителя (для юридических лиц - полное наименование организации, дата и номер записи о включении в Единый государственный реестр юридических лиц, для индивидуальных предпринимателей - фамилия, имя, отчество, дата и номер записи о включении в Единый государственный реестр индивидуальных предпринимателей, для физических лиц - фамилия, имя, отчество, серия, номер и дата выдачи паспорта или иного документа, удостоверяющего личность, почтовый адрес, телефон, факс, адрес электронной почты);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б) местонахождение подключаемого объекта;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в) технические параметры подключаемого объекта: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расчетные максимальные часовые и среднечасовые расходы тепловой энергии и соответствующие им расчетные расходы теплоносителей на технологические нужды, отопление, вентиляцию, кондиционирование воздуха и горячее водоснабжение;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вид и параметры теплоносителей (давление и температура);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режимы теплопотребления для подключаемого объекта (непрерывный, одно-, двухсменный и др.);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расположение узла учета тепловой энергии и теплоносителей и контроля их качества;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требования к надежности теплоснабжения подключаемого объекта (допустимые перерывы в подаче теплоносителей по продолжительности, периодам года и др.);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наличие и возможность использования собственных источников тепловой энергии (с указанием их мощностей и режимов работы);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г) правовые основания пользования заявителем подключаемым объектом (при подключении существующего подключаемого объекта);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д) правовые основания пользования заявителем земельным участком, на котором расположен существующий подключаемый объект или предполагается создание подключаемого объекта;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е) номер и дата выдачи технических условий (если они выдавались ранее);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ж) планируемые сроки ввода в эксплуатацию подключаемого объекта;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з) информация о границах земельного участка, на котором планируется осуществить строительство (реконструкцию, модернизацию) подключаемого объекта;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и) информация о виде разрешенного использования земельного участка;</a:t>
            </a:r>
            <a:endParaRPr lang="ru-RU" sz="1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к) информация о предельных параметрах разрешенного строительства (реконструкции, модернизации) подключаемого объекта.</a:t>
            </a:r>
            <a:endParaRPr lang="ru-RU" sz="13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116640" y="179640"/>
            <a:ext cx="6624000" cy="605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 заявке на подключение к системе теплоснабжения прилагается следующие документы:</a:t>
            </a:r>
            <a:endParaRPr lang="ru-RU" sz="14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D0D0D"/>
              </a:buClr>
              <a:buFont typeface="Wingdings" charset="2"/>
              <a:buChar char=""/>
            </a:pPr>
            <a:r>
              <a:rPr lang="ru-RU" sz="1400" b="0" strike="noStrike" spc="-1">
                <a:solidFill>
                  <a:srgbClr val="0D0D0D"/>
                </a:solidFill>
                <a:latin typeface="Times New Roman"/>
                <a:ea typeface="DejaVu Sans"/>
              </a:rPr>
              <a:t>копии правоустанавливающих документов, подтверждающих право собственности или иное законное право заявителя на подключаемый объект или земельный участок, права на которые не зарегистрированы в Едином государственном реестре прав на недвижимое имущество и сделок с ним (в случае если такие права зарегистрированы в указанном реестре, представляются копии свидетельств о государственной регистрации прав на указанный подключаемый объект или земельный участок)</a:t>
            </a:r>
            <a:endParaRPr lang="ru-RU" sz="14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D0D0D"/>
              </a:buClr>
              <a:buFont typeface="Wingdings" charset="2"/>
              <a:buChar char=""/>
            </a:pPr>
            <a:r>
              <a:rPr lang="ru-RU" sz="1400" b="0" strike="noStrike" spc="-1">
                <a:solidFill>
                  <a:srgbClr val="0D0D0D"/>
                </a:solidFill>
                <a:latin typeface="Times New Roman"/>
                <a:ea typeface="DejaVu Sans"/>
              </a:rPr>
              <a:t>ситуационный план расположения подключаемого объекта с привязкой к территории населенного пункта или элементами территориального деления в схеме теплоснабжения;</a:t>
            </a:r>
            <a:endParaRPr lang="ru-RU" sz="14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D0D0D"/>
              </a:buClr>
              <a:buFont typeface="Wingdings" charset="2"/>
              <a:buChar char=""/>
            </a:pPr>
            <a:r>
              <a:rPr lang="ru-RU" sz="1400" b="0" strike="noStrike" spc="-1">
                <a:solidFill>
                  <a:srgbClr val="0D0D0D"/>
                </a:solidFill>
                <a:latin typeface="Times New Roman"/>
                <a:ea typeface="DejaVu Sans"/>
              </a:rPr>
              <a:t>топографическая карта земельного участка в масштабе 1:500 (для квартальной застройки 1:2000) с указанием всех наземных и подземных коммуникаций и сооружений (не прилагается в случае, если заявителем является физическое лицо, осуществляющее создание (реконструкцию) объекта индивидуального жилищного строительства);</a:t>
            </a:r>
            <a:endParaRPr lang="ru-RU" sz="14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D0D0D"/>
              </a:buClr>
              <a:buFont typeface="Wingdings" charset="2"/>
              <a:buChar char=""/>
            </a:pPr>
            <a:r>
              <a:rPr lang="ru-RU" sz="1400" b="0" strike="noStrike" spc="-1">
                <a:solidFill>
                  <a:srgbClr val="0D0D0D"/>
                </a:solidFill>
                <a:latin typeface="Times New Roman"/>
                <a:ea typeface="DejaVu Sans"/>
              </a:rPr>
              <a:t>документы, подтверждающие полномочия лица, действующего от имени заявителя (в случае если заявка подается в адрес исполнителя представителем заявителя).</a:t>
            </a:r>
            <a:endParaRPr lang="ru-RU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D0D0D"/>
                </a:solidFill>
                <a:latin typeface="Times New Roman"/>
                <a:ea typeface="DejaVu Sans"/>
              </a:rPr>
              <a:t>    По всем вопросам, касающимся подключения </a:t>
            </a:r>
            <a:endParaRPr lang="ru-RU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D0D0D"/>
                </a:solidFill>
                <a:latin typeface="Times New Roman"/>
                <a:ea typeface="DejaVu Sans"/>
              </a:rPr>
              <a:t>   (технологического присоединения) к тепловым сетям</a:t>
            </a:r>
            <a:endParaRPr lang="ru-RU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D0D0D"/>
                </a:solidFill>
                <a:latin typeface="Times New Roman"/>
                <a:ea typeface="DejaVu Sans"/>
              </a:rPr>
              <a:t>   ООО «Теплоэнерго» необходимо обращаться по адресу</a:t>
            </a:r>
            <a:endParaRPr lang="ru-RU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D0D0D"/>
                </a:solidFill>
                <a:latin typeface="Times New Roman"/>
                <a:ea typeface="DejaVu Sans"/>
              </a:rPr>
              <a:t>   </a:t>
            </a:r>
            <a:r>
              <a:rPr lang="ru-RU" sz="1400" b="1" strike="noStrike" spc="-1">
                <a:solidFill>
                  <a:srgbClr val="0D0D0D"/>
                </a:solidFill>
                <a:latin typeface="Times New Roman"/>
                <a:ea typeface="DejaVu Sans"/>
              </a:rPr>
              <a:t>РБ г. Октябрьский, ул. Садовое кольцо, д. 2</a:t>
            </a:r>
            <a:endParaRPr lang="ru-RU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0D0D0D"/>
                </a:solidFill>
                <a:latin typeface="Times New Roman"/>
                <a:ea typeface="DejaVu Sans"/>
              </a:rPr>
              <a:t>   тел. (34767) 6-32-90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113" name="Рисунок 3"/>
          <p:cNvPicPr/>
          <p:nvPr/>
        </p:nvPicPr>
        <p:blipFill>
          <a:blip r:embed="rId2"/>
          <a:stretch/>
        </p:blipFill>
        <p:spPr>
          <a:xfrm>
            <a:off x="4985640" y="7292160"/>
            <a:ext cx="1871640" cy="1355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763</Words>
  <Application>Microsoft Office PowerPoint</Application>
  <PresentationFormat>Экран 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подключения (технологического присоединения) к тепловым сетям  ОАО «Октябрьсктеплоэнерго»</dc:title>
  <dc:creator>Teplo</dc:creator>
  <cp:lastModifiedBy>Teplo</cp:lastModifiedBy>
  <cp:revision>43</cp:revision>
  <cp:lastPrinted>2019-04-15T13:35:48Z</cp:lastPrinted>
  <dcterms:modified xsi:type="dcterms:W3CDTF">2022-09-05T08:43:38Z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